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10"/>
  </p:notesMasterIdLst>
  <p:sldIdLst>
    <p:sldId id="259" r:id="rId3"/>
    <p:sldId id="260" r:id="rId4"/>
    <p:sldId id="261" r:id="rId5"/>
    <p:sldId id="262" r:id="rId6"/>
    <p:sldId id="263" r:id="rId7"/>
    <p:sldId id="264" r:id="rId8"/>
    <p:sldId id="266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04BF40E-C1BB-449B-AFE5-2AB3F25464A4}" type="datetimeFigureOut">
              <a:rPr lang="en-US"/>
              <a:pPr>
                <a:defRPr/>
              </a:pPr>
              <a:t>7/8/2011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E3BFD88-B472-4CEA-8AC2-B55224A95E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838201"/>
            <a:ext cx="4038600" cy="609600"/>
          </a:xfrm>
        </p:spPr>
        <p:txBody>
          <a:bodyPr>
            <a:noAutofit/>
          </a:bodyPr>
          <a:lstStyle>
            <a:lvl1pPr>
              <a:defRPr sz="2800" b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ahoma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524000"/>
            <a:ext cx="3810000" cy="533400"/>
          </a:xfrm>
        </p:spPr>
        <p:txBody>
          <a:bodyPr>
            <a:noAutofit/>
          </a:bodyPr>
          <a:lstStyle>
            <a:lvl1pPr marL="0" indent="0" algn="ctr">
              <a:buNone/>
              <a:defRPr sz="240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D76F64-D032-4A2B-84C6-51E75B9E8BB8}" type="datetimeFigureOut">
              <a:rPr lang="en-US"/>
              <a:pPr>
                <a:defRPr/>
              </a:pPr>
              <a:t>7/8/2011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3EE097-518D-449D-9C10-16375BF88C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B40F4-02F7-4017-8A22-3369CAA8BADA}" type="datetimeFigureOut">
              <a:rPr lang="en-US"/>
              <a:pPr>
                <a:defRPr/>
              </a:pPr>
              <a:t>7/8/2011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43BF9-0236-4435-9167-F2C1CCC13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B45BF-8449-491A-AE28-54623216F1C3}" type="datetimeFigureOut">
              <a:rPr lang="en-US"/>
              <a:pPr>
                <a:defRPr/>
              </a:pPr>
              <a:t>7/8/2011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C19C8E-397C-4D2D-B2F6-FA24AF810D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8648"/>
            <a:ext cx="7772400" cy="114442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0248"/>
            <a:ext cx="3817620" cy="411622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0580" y="1980248"/>
            <a:ext cx="3817620" cy="4116229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7925"/>
            <a:ext cx="1905953" cy="458628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3248" y="6247925"/>
            <a:ext cx="2897505" cy="458628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2248" y="6247925"/>
            <a:ext cx="1907382" cy="458628"/>
          </a:xfrm>
        </p:spPr>
        <p:txBody>
          <a:bodyPr/>
          <a:lstStyle>
            <a:lvl1pPr>
              <a:defRPr/>
            </a:lvl1pPr>
          </a:lstStyle>
          <a:p>
            <a:fld id="{82488E7E-07D4-4562-949E-8D221D292F0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25274-CB11-4851-AB80-7ACAE43F917A}" type="datetimeFigureOut">
              <a:rPr lang="en-US"/>
              <a:pPr>
                <a:defRPr/>
              </a:pPr>
              <a:t>7/8/2011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27ED83-BE15-4705-9389-355620CF33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71B33-20CE-44DA-80F2-DA6FF3C63E9A}" type="datetimeFigureOut">
              <a:rPr lang="en-US"/>
              <a:pPr>
                <a:defRPr/>
              </a:pPr>
              <a:t>7/8/2011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E3B6B-E6CD-4C6C-A09C-5C56DE20F7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F9184-9C52-4B01-B402-795A7CF7DC33}" type="datetimeFigureOut">
              <a:rPr lang="en-US"/>
              <a:pPr>
                <a:defRPr/>
              </a:pPr>
              <a:t>7/8/2011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DFF2D6-1944-4028-8AE4-4E11674C5C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8F8C55-D4BB-4822-8BF1-ACC18E2BEAD6}" type="datetimeFigureOut">
              <a:rPr lang="en-US"/>
              <a:pPr>
                <a:defRPr/>
              </a:pPr>
              <a:t>7/8/2011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F8D528-AFAB-4DDA-9059-AEF21DE5DA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AB4F1-92FF-4B98-B8FD-9E5615925732}" type="datetimeFigureOut">
              <a:rPr lang="en-US"/>
              <a:pPr>
                <a:defRPr/>
              </a:pPr>
              <a:t>7/8/2011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496CA7-0E21-4284-BD60-3F67B4E0AD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23E302-049B-47BC-B8FB-2D3B8022A8D2}" type="datetimeFigureOut">
              <a:rPr lang="en-US"/>
              <a:pPr>
                <a:defRPr/>
              </a:pPr>
              <a:t>7/8/2011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A0B93A-3082-4D80-B174-8F9374753F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631A2A-0F3E-493B-9EE3-076490495393}" type="datetimeFigureOut">
              <a:rPr lang="en-US"/>
              <a:pPr>
                <a:defRPr/>
              </a:pPr>
              <a:t>7/8/2011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621AAD-EF7B-4CE9-B9FA-79012BE195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E37289-9970-41AF-851F-D984729242C7}" type="datetimeFigureOut">
              <a:rPr lang="en-US"/>
              <a:pPr>
                <a:defRPr/>
              </a:pPr>
              <a:t>7/8/2011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4DC440-6D97-4F46-99E6-829AA5F69F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447800"/>
            <a:ext cx="8229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2408238"/>
            <a:ext cx="8229600" cy="406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8EA99FF-260F-431E-A311-F7C3F84A8607}" type="datetimeFigureOut">
              <a:rPr lang="en-US"/>
              <a:pPr>
                <a:defRPr/>
              </a:pPr>
              <a:t>7/8/2011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A9BB2FF-995F-4FC7-97CC-9F4712F4CA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  <p:sldLayoutId id="2147483672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ahoma" pitchFamily="34" charset="0"/>
          <a:ea typeface="+mj-ea"/>
          <a:cs typeface="Tahoma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112" charset="0"/>
          <a:cs typeface="Tahoma" pitchFamily="112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112" charset="0"/>
          <a:cs typeface="Tahoma" pitchFamily="112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112" charset="0"/>
          <a:cs typeface="Tahoma" pitchFamily="112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112" charset="0"/>
          <a:cs typeface="Tahoma" pitchFamily="112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112" charset="0"/>
          <a:cs typeface="Tahoma" pitchFamily="112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112" charset="0"/>
          <a:cs typeface="Tahoma" pitchFamily="112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112" charset="0"/>
          <a:cs typeface="Tahoma" pitchFamily="112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112" charset="0"/>
          <a:cs typeface="Tahoma" pitchFamily="112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bit.ly/jMeByp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youtube.com/watch?v=hkDD03yeLnU" TargetMode="Externa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ctrTitle"/>
          </p:nvPr>
        </p:nvSpPr>
        <p:spPr>
          <a:xfrm>
            <a:off x="-152400" y="838200"/>
            <a:ext cx="3352800" cy="1097280"/>
          </a:xfrm>
        </p:spPr>
        <p:txBody>
          <a:bodyPr lIns="0" tIns="0" rIns="0" bIns="0" anchor="t"/>
          <a:lstStyle/>
          <a:p>
            <a:pPr>
              <a:lnSpc>
                <a:spcPct val="95000"/>
              </a:lnSpc>
            </a:pPr>
            <a:r>
              <a:rPr lang="en-US" sz="4300" dirty="0">
                <a:solidFill>
                  <a:srgbClr val="00BDEC"/>
                </a:solidFill>
                <a:latin typeface="Georgia" pitchFamily="18" charset="0"/>
              </a:rPr>
              <a:t>Group H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-160973" y="2133600"/>
            <a:ext cx="5952173" cy="1701642"/>
          </a:xfrm>
        </p:spPr>
        <p:txBody>
          <a:bodyPr lIns="0" tIns="0" rIns="0" bIns="0"/>
          <a:lstStyle/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en-US" dirty="0" err="1">
                <a:solidFill>
                  <a:srgbClr val="627C8A"/>
                </a:solidFill>
                <a:latin typeface="Georgia" pitchFamily="18" charset="0"/>
              </a:rPr>
              <a:t>Dorene</a:t>
            </a:r>
            <a:r>
              <a:rPr lang="en-US" dirty="0">
                <a:solidFill>
                  <a:srgbClr val="627C8A"/>
                </a:solidFill>
                <a:latin typeface="Georgia" pitchFamily="18" charset="0"/>
              </a:rPr>
              <a:t> Hughes</a:t>
            </a:r>
            <a:endParaRPr lang="en-US" dirty="0"/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en-US" dirty="0">
                <a:solidFill>
                  <a:srgbClr val="627C8A"/>
                </a:solidFill>
                <a:latin typeface="Georgia" pitchFamily="18" charset="0"/>
              </a:rPr>
              <a:t>Nancy </a:t>
            </a:r>
            <a:r>
              <a:rPr lang="en-US" dirty="0" err="1">
                <a:solidFill>
                  <a:srgbClr val="627C8A"/>
                </a:solidFill>
                <a:latin typeface="Georgia" pitchFamily="18" charset="0"/>
              </a:rPr>
              <a:t>Yauneridge</a:t>
            </a:r>
            <a:endParaRPr lang="en-US" dirty="0"/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en-US" dirty="0">
                <a:solidFill>
                  <a:srgbClr val="627C8A"/>
                </a:solidFill>
                <a:latin typeface="Georgia" pitchFamily="18" charset="0"/>
              </a:rPr>
              <a:t>Terri Logan</a:t>
            </a:r>
            <a:endParaRPr lang="en-US" dirty="0"/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en-US" dirty="0">
                <a:solidFill>
                  <a:srgbClr val="627C8A"/>
                </a:solidFill>
                <a:latin typeface="Georgia" pitchFamily="18" charset="0"/>
              </a:rPr>
              <a:t>The </a:t>
            </a:r>
            <a:r>
              <a:rPr lang="en-US" dirty="0" err="1">
                <a:solidFill>
                  <a:srgbClr val="627C8A"/>
                </a:solidFill>
                <a:latin typeface="Georgia" pitchFamily="18" charset="0"/>
              </a:rPr>
              <a:t>Mulhern</a:t>
            </a:r>
            <a:endParaRPr lang="en-US" dirty="0">
              <a:solidFill>
                <a:srgbClr val="627C8A"/>
              </a:solidFill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1" y="2667000"/>
            <a:ext cx="8692514" cy="1066800"/>
          </a:xfrm>
        </p:spPr>
        <p:txBody>
          <a:bodyPr lIns="0" tIns="0" rIns="0" bIns="0"/>
          <a:lstStyle/>
          <a:p>
            <a:pPr marL="0" indent="0">
              <a:lnSpc>
                <a:spcPct val="95000"/>
              </a:lnSpc>
              <a:spcBef>
                <a:spcPct val="0"/>
              </a:spcBef>
              <a:buNone/>
            </a:pPr>
            <a:r>
              <a:rPr lang="en-US" sz="2400" dirty="0">
                <a:solidFill>
                  <a:schemeClr val="bg1"/>
                </a:solidFill>
                <a:latin typeface="Georgia" pitchFamily="18" charset="0"/>
              </a:rPr>
              <a:t>Identify 4 </a:t>
            </a:r>
            <a:r>
              <a:rPr lang="en-US" sz="2400" dirty="0" smtClean="0">
                <a:solidFill>
                  <a:schemeClr val="bg1"/>
                </a:solidFill>
                <a:latin typeface="Georgia" pitchFamily="18" charset="0"/>
              </a:rPr>
              <a:t>movie/TV</a:t>
            </a:r>
            <a:r>
              <a:rPr lang="en-US" sz="2400" dirty="0">
                <a:solidFill>
                  <a:schemeClr val="bg1"/>
                </a:solidFill>
                <a:latin typeface="Georgia" pitchFamily="18" charset="0"/>
              </a:rPr>
              <a:t> examples that portray </a:t>
            </a:r>
            <a:r>
              <a:rPr lang="en-US" sz="2400" dirty="0" smtClean="0">
                <a:solidFill>
                  <a:schemeClr val="bg1"/>
                </a:solidFill>
                <a:latin typeface="Georgia" pitchFamily="18" charset="0"/>
              </a:rPr>
              <a:t>computer </a:t>
            </a:r>
            <a:r>
              <a:rPr lang="en-US" sz="2400" dirty="0">
                <a:solidFill>
                  <a:schemeClr val="bg1"/>
                </a:solidFill>
                <a:latin typeface="Georgia" pitchFamily="18" charset="0"/>
              </a:rPr>
              <a:t>use in a positive manner.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222885" y="1752600"/>
            <a:ext cx="8698230" cy="685800"/>
          </a:xfrm>
        </p:spPr>
        <p:txBody>
          <a:bodyPr lIns="0" tIns="0" rIns="0" bIns="0" anchor="t"/>
          <a:lstStyle/>
          <a:p>
            <a:pPr algn="l">
              <a:lnSpc>
                <a:spcPct val="95000"/>
              </a:lnSpc>
            </a:pPr>
            <a:r>
              <a:rPr lang="en-US" sz="3900" dirty="0" smtClean="0">
                <a:solidFill>
                  <a:schemeClr val="bg1"/>
                </a:solidFill>
                <a:latin typeface="Georgia" pitchFamily="18" charset="0"/>
              </a:rPr>
              <a:t>Disclosure</a:t>
            </a:r>
            <a:endParaRPr lang="en-US" sz="3900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819400"/>
            <a:ext cx="8698230" cy="2849880"/>
          </a:xfrm>
        </p:spPr>
        <p:txBody>
          <a:bodyPr lIns="0" tIns="0" rIns="0" bIns="0"/>
          <a:lstStyle/>
          <a:p>
            <a:pPr marL="411480" lvl="1" indent="-308610">
              <a:lnSpc>
                <a:spcPct val="95000"/>
              </a:lnSpc>
              <a:spcBef>
                <a:spcPct val="0"/>
              </a:spcBef>
              <a:buClr>
                <a:srgbClr val="4D626C"/>
              </a:buClr>
              <a:buFontTx/>
              <a:buChar char="•"/>
            </a:pPr>
            <a:r>
              <a:rPr lang="en-US" sz="2400" dirty="0">
                <a:solidFill>
                  <a:schemeClr val="bg1"/>
                </a:solidFill>
                <a:latin typeface="Georgia" pitchFamily="18" charset="0"/>
              </a:rPr>
              <a:t>Michael Douglas &amp; </a:t>
            </a:r>
            <a:r>
              <a:rPr lang="en-US" sz="2400" dirty="0" err="1">
                <a:solidFill>
                  <a:schemeClr val="bg1"/>
                </a:solidFill>
                <a:latin typeface="Georgia" pitchFamily="18" charset="0"/>
              </a:rPr>
              <a:t>Demi</a:t>
            </a:r>
            <a:r>
              <a:rPr lang="en-US" sz="2400" dirty="0">
                <a:solidFill>
                  <a:schemeClr val="bg1"/>
                </a:solidFill>
                <a:latin typeface="Georgia" pitchFamily="18" charset="0"/>
              </a:rPr>
              <a:t> Moore</a:t>
            </a:r>
            <a:endParaRPr lang="en-US" dirty="0">
              <a:solidFill>
                <a:schemeClr val="bg1"/>
              </a:solidFill>
            </a:endParaRPr>
          </a:p>
          <a:p>
            <a:pPr marL="411480" lvl="1" indent="-308610">
              <a:lnSpc>
                <a:spcPct val="95000"/>
              </a:lnSpc>
              <a:spcBef>
                <a:spcPct val="0"/>
              </a:spcBef>
              <a:buClr>
                <a:srgbClr val="4D626C"/>
              </a:buClr>
              <a:buFontTx/>
              <a:buChar char="•"/>
            </a:pPr>
            <a:r>
              <a:rPr lang="en-US" sz="2400" dirty="0">
                <a:solidFill>
                  <a:schemeClr val="bg1"/>
                </a:solidFill>
                <a:latin typeface="Georgia" pitchFamily="18" charset="0"/>
              </a:rPr>
              <a:t> 1994 Thriller about </a:t>
            </a:r>
            <a:r>
              <a:rPr lang="en-US" sz="2400" dirty="0" err="1">
                <a:solidFill>
                  <a:schemeClr val="bg1"/>
                </a:solidFill>
                <a:latin typeface="Georgia" pitchFamily="18" charset="0"/>
              </a:rPr>
              <a:t>about</a:t>
            </a:r>
            <a:r>
              <a:rPr lang="en-US" sz="2400" dirty="0">
                <a:solidFill>
                  <a:schemeClr val="bg1"/>
                </a:solidFill>
                <a:latin typeface="Georgia" pitchFamily="18" charset="0"/>
              </a:rPr>
              <a:t> office politics and intrigue in the computer industry in the mid-1990s.</a:t>
            </a:r>
            <a:endParaRPr lang="en-US" dirty="0">
              <a:solidFill>
                <a:schemeClr val="bg1"/>
              </a:solidFill>
            </a:endParaRPr>
          </a:p>
          <a:p>
            <a:pPr marL="411480" lvl="1" indent="-308610">
              <a:lnSpc>
                <a:spcPct val="95000"/>
              </a:lnSpc>
              <a:spcBef>
                <a:spcPct val="0"/>
              </a:spcBef>
              <a:buClr>
                <a:srgbClr val="4D626C"/>
              </a:buClr>
              <a:buFontTx/>
              <a:buChar char="•"/>
            </a:pPr>
            <a:r>
              <a:rPr lang="en-US" sz="2400" dirty="0">
                <a:solidFill>
                  <a:schemeClr val="bg1"/>
                </a:solidFill>
                <a:latin typeface="Georgia" pitchFamily="18" charset="0"/>
              </a:rPr>
              <a:t> Defects in </a:t>
            </a:r>
            <a:r>
              <a:rPr lang="en-US" sz="2400" dirty="0" err="1">
                <a:solidFill>
                  <a:schemeClr val="bg1"/>
                </a:solidFill>
                <a:latin typeface="Georgia" pitchFamily="18" charset="0"/>
              </a:rPr>
              <a:t>DigiCom's</a:t>
            </a:r>
            <a:r>
              <a:rPr lang="en-US" sz="2400" dirty="0">
                <a:solidFill>
                  <a:schemeClr val="bg1"/>
                </a:solidFill>
                <a:latin typeface="Georgia" pitchFamily="18" charset="0"/>
              </a:rPr>
              <a:t> new advanced hard drive</a:t>
            </a:r>
            <a:endParaRPr lang="en-US" dirty="0">
              <a:solidFill>
                <a:schemeClr val="bg1"/>
              </a:solidFill>
            </a:endParaRPr>
          </a:p>
          <a:p>
            <a:pPr marL="411480" lvl="1" indent="-308610">
              <a:lnSpc>
                <a:spcPct val="95000"/>
              </a:lnSpc>
              <a:spcBef>
                <a:spcPct val="0"/>
              </a:spcBef>
              <a:buClr>
                <a:srgbClr val="4D626C"/>
              </a:buClr>
              <a:buFontTx/>
              <a:buChar char="•"/>
            </a:pPr>
            <a:r>
              <a:rPr lang="en-US" sz="2400" dirty="0">
                <a:solidFill>
                  <a:schemeClr val="bg1"/>
                </a:solidFill>
                <a:latin typeface="Georgia" pitchFamily="18" charset="0"/>
              </a:rPr>
              <a:t>Virtual Reality</a:t>
            </a:r>
            <a:endParaRPr lang="en-US" dirty="0">
              <a:solidFill>
                <a:schemeClr val="bg1"/>
              </a:solidFill>
            </a:endParaRPr>
          </a:p>
          <a:p>
            <a:pPr marL="411480" lvl="1" indent="-308610">
              <a:lnSpc>
                <a:spcPct val="95000"/>
              </a:lnSpc>
              <a:spcBef>
                <a:spcPct val="0"/>
              </a:spcBef>
              <a:buClr>
                <a:srgbClr val="4D626C"/>
              </a:buClr>
              <a:buFontTx/>
              <a:buChar char="•"/>
            </a:pPr>
            <a:r>
              <a:rPr lang="en-US" sz="2400" dirty="0">
                <a:solidFill>
                  <a:schemeClr val="bg1"/>
                </a:solidFill>
                <a:latin typeface="Georgia" pitchFamily="18" charset="0"/>
              </a:rPr>
              <a:t>Merger - millions of dollars made by employees/stockholders</a:t>
            </a:r>
            <a:endParaRPr lang="en-US" dirty="0">
              <a:solidFill>
                <a:schemeClr val="bg1"/>
              </a:solidFill>
            </a:endParaRPr>
          </a:p>
          <a:p>
            <a:pPr marL="411480" lvl="1" indent="-308610">
              <a:lnSpc>
                <a:spcPct val="95000"/>
              </a:lnSpc>
              <a:spcBef>
                <a:spcPct val="0"/>
              </a:spcBef>
              <a:buClr>
                <a:srgbClr val="4D626C"/>
              </a:buClr>
              <a:buFontTx/>
              <a:buChar char="•"/>
            </a:pPr>
            <a:r>
              <a:rPr lang="en-US" sz="2400" dirty="0">
                <a:solidFill>
                  <a:schemeClr val="bg1"/>
                </a:solidFill>
                <a:latin typeface="Georgia" pitchFamily="18" charset="0"/>
              </a:rPr>
              <a:t>Video: </a:t>
            </a:r>
            <a:r>
              <a:rPr lang="en-US" sz="2400" u="sng" dirty="0">
                <a:solidFill>
                  <a:schemeClr val="bg1"/>
                </a:solidFill>
                <a:latin typeface="Georgia" pitchFamily="18" charset="0"/>
                <a:hlinkClick r:id="rId2"/>
              </a:rPr>
              <a:t>http://bit.ly/jMeByp</a:t>
            </a:r>
            <a:endParaRPr lang="en-US" sz="2400" u="sng" dirty="0">
              <a:solidFill>
                <a:schemeClr val="bg1"/>
              </a:solidFill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1522571"/>
            <a:ext cx="7772400" cy="1144429"/>
          </a:xfrm>
        </p:spPr>
        <p:txBody>
          <a:bodyPr lIns="0" tIns="0" rIns="0" bIns="0" anchor="t"/>
          <a:lstStyle/>
          <a:p>
            <a:pPr algn="l">
              <a:lnSpc>
                <a:spcPct val="95000"/>
              </a:lnSpc>
            </a:pPr>
            <a:r>
              <a:rPr lang="en-US" sz="3900" dirty="0">
                <a:solidFill>
                  <a:schemeClr val="bg1"/>
                </a:solidFill>
                <a:latin typeface="Georgia" pitchFamily="18" charset="0"/>
              </a:rPr>
              <a:t>NCIS Naval Criminal Investigative Service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sz="half" idx="1"/>
          </p:nvPr>
        </p:nvSpPr>
        <p:spPr/>
        <p:txBody>
          <a:bodyPr lIns="0" tIns="0" rIns="0" bIns="0"/>
          <a:lstStyle/>
          <a:p>
            <a:pPr marL="0" indent="0">
              <a:lnSpc>
                <a:spcPct val="95000"/>
              </a:lnSpc>
              <a:spcBef>
                <a:spcPct val="0"/>
              </a:spcBef>
              <a:buNone/>
            </a:pPr>
            <a:r>
              <a:rPr lang="en-US" sz="2100" dirty="0">
                <a:solidFill>
                  <a:srgbClr val="4D626C"/>
                </a:solidFill>
                <a:latin typeface="Georgia" pitchFamily="18" charset="0"/>
              </a:rPr>
              <a:t> </a:t>
            </a:r>
          </a:p>
        </p:txBody>
      </p:sp>
      <p:pic>
        <p:nvPicPr>
          <p:cNvPr id="5124" name="Picture 4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2931795"/>
            <a:ext cx="3406140" cy="2554605"/>
          </a:xfrm>
          <a:prstGeom prst="rect">
            <a:avLst/>
          </a:prstGeom>
          <a:noFill/>
        </p:spPr>
      </p:pic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4077653" y="2958709"/>
            <a:ext cx="4540568" cy="2299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296" tIns="41148" rIns="82296" bIns="41148">
            <a:spAutoFit/>
          </a:bodyPr>
          <a:lstStyle/>
          <a:p>
            <a:r>
              <a:rPr lang="en-US" dirty="0"/>
              <a:t>This depicts computer use in the search of large data bases:</a:t>
            </a:r>
          </a:p>
          <a:p>
            <a:pPr>
              <a:buFontTx/>
              <a:buChar char="•"/>
            </a:pPr>
            <a:r>
              <a:rPr lang="en-US" dirty="0"/>
              <a:t>DNA</a:t>
            </a:r>
          </a:p>
          <a:p>
            <a:pPr>
              <a:buFontTx/>
              <a:buChar char="•"/>
            </a:pPr>
            <a:r>
              <a:rPr lang="en-US" dirty="0"/>
              <a:t>Fingerprints</a:t>
            </a:r>
          </a:p>
          <a:p>
            <a:pPr>
              <a:buFontTx/>
              <a:buChar char="•"/>
            </a:pPr>
            <a:r>
              <a:rPr lang="en-US" dirty="0"/>
              <a:t>Phone/credit card use</a:t>
            </a:r>
          </a:p>
          <a:p>
            <a:pPr>
              <a:buFontTx/>
              <a:buChar char="•"/>
            </a:pPr>
            <a:r>
              <a:rPr lang="en-US" dirty="0"/>
              <a:t>Personnel/medical files</a:t>
            </a:r>
          </a:p>
          <a:p>
            <a:pPr>
              <a:buFontTx/>
              <a:buChar char="•"/>
            </a:pPr>
            <a:r>
              <a:rPr lang="en-US" dirty="0"/>
              <a:t>Chemical analysis</a:t>
            </a:r>
          </a:p>
          <a:p>
            <a:pPr>
              <a:buFontTx/>
              <a:buChar char="•"/>
            </a:pPr>
            <a:r>
              <a:rPr lang="en-US" dirty="0"/>
              <a:t>Product availability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304800" y="5486400"/>
            <a:ext cx="3878580" cy="2831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296" tIns="41148" rIns="82296" bIns="4114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300" dirty="0"/>
              <a:t>https://www.youtube.com/watch?v=hkDD03yeLnU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Connections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All the cool fiction movies are dystopian</a:t>
            </a:r>
          </a:p>
          <a:p>
            <a:pPr lvl="1"/>
            <a:r>
              <a:rPr lang="en-US" dirty="0"/>
              <a:t>Don’t fit the assignment</a:t>
            </a:r>
          </a:p>
          <a:p>
            <a:r>
              <a:rPr lang="en-US" dirty="0"/>
              <a:t>All the cool stuff about computers is abstract</a:t>
            </a:r>
          </a:p>
          <a:p>
            <a:pPr lvl="1"/>
            <a:r>
              <a:rPr lang="en-US" dirty="0"/>
              <a:t>Doesn’t make a good movie</a:t>
            </a:r>
          </a:p>
          <a:p>
            <a:r>
              <a:rPr lang="en-US" dirty="0"/>
              <a:t>My best choice: Connections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Connections</a:t>
            </a:r>
          </a:p>
        </p:txBody>
      </p:sp>
      <p:pic>
        <p:nvPicPr>
          <p:cNvPr id="8197" name="Picture 5" descr="James_Burk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88958" y="2417445"/>
            <a:ext cx="2966085" cy="20231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762000" y="0"/>
            <a:ext cx="6096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OCR A Std" pitchFamily="49" charset="0"/>
                <a:ea typeface="+mj-ea"/>
                <a:cs typeface="Tahoma" pitchFamily="34" charset="0"/>
              </a:rPr>
              <a:t>Hackers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OCR A Std" pitchFamily="49" charset="0"/>
              <a:ea typeface="+mj-ea"/>
              <a:cs typeface="Tahoma" pitchFamily="34" charset="0"/>
            </a:endParaRPr>
          </a:p>
        </p:txBody>
      </p:sp>
      <p:pic>
        <p:nvPicPr>
          <p:cNvPr id="5" name="Picture 4" descr="hacker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24600" y="304800"/>
            <a:ext cx="2628900" cy="4074795"/>
          </a:xfrm>
          <a:prstGeom prst="rect">
            <a:avLst/>
          </a:prstGeom>
        </p:spPr>
      </p:pic>
      <p:sp>
        <p:nvSpPr>
          <p:cNvPr id="6" name="Subtitle 2"/>
          <p:cNvSpPr txBox="1">
            <a:spLocks/>
          </p:cNvSpPr>
          <p:nvPr/>
        </p:nvSpPr>
        <p:spPr bwMode="auto">
          <a:xfrm>
            <a:off x="228600" y="1676400"/>
            <a:ext cx="57912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movie teenagers might be interested in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About :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teenagers who “hack”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Bad guy going to steal money using a virus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Kids save the world with hacking</a:t>
            </a: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228600" y="4267200"/>
            <a:ext cx="5943600" cy="2590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Positive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elements:</a:t>
            </a:r>
          </a:p>
          <a:p>
            <a:pPr lvl="1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Kids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coming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together to solve a problem using computers, programming &amp; computational thinking</a:t>
            </a:r>
          </a:p>
          <a:p>
            <a:pPr lvl="1">
              <a:spcBef>
                <a:spcPct val="20000"/>
              </a:spcBef>
              <a:buFont typeface="Arial" pitchFamily="34" charset="0"/>
              <a:buChar char="•"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19800" y="4419600"/>
            <a:ext cx="312420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OCR A Std" pitchFamily="49" charset="0"/>
              </a:rPr>
              <a:t>Hackers (1995) </a:t>
            </a:r>
            <a:endParaRPr lang="en-US" sz="1400" dirty="0">
              <a:latin typeface="OCR A Std" pitchFamily="49" charset="0"/>
            </a:endParaRPr>
          </a:p>
          <a:p>
            <a:r>
              <a:rPr lang="en-US" sz="1400" dirty="0" smtClean="0">
                <a:latin typeface="OCR A Std" pitchFamily="49" charset="0"/>
              </a:rPr>
              <a:t>107 min</a:t>
            </a:r>
          </a:p>
          <a:p>
            <a:r>
              <a:rPr lang="en-US" sz="1400" dirty="0" smtClean="0">
                <a:latin typeface="OCR A Std" pitchFamily="49" charset="0"/>
              </a:rPr>
              <a:t>Action</a:t>
            </a:r>
            <a:r>
              <a:rPr lang="en-US" sz="1400" dirty="0">
                <a:latin typeface="OCR A Std" pitchFamily="49" charset="0"/>
              </a:rPr>
              <a:t> | Crime | Drama </a:t>
            </a:r>
          </a:p>
          <a:p>
            <a:r>
              <a:rPr lang="en-US" sz="1400" b="1" dirty="0">
                <a:latin typeface="OCR A Std" pitchFamily="49" charset="0"/>
              </a:rPr>
              <a:t>Director: </a:t>
            </a:r>
            <a:r>
              <a:rPr lang="en-US" sz="1400" dirty="0" smtClean="0">
                <a:latin typeface="OCR A Std" pitchFamily="49" charset="0"/>
              </a:rPr>
              <a:t>Iain </a:t>
            </a:r>
            <a:r>
              <a:rPr lang="en-US" sz="1400" dirty="0" err="1" smtClean="0">
                <a:latin typeface="OCR A Std" pitchFamily="49" charset="0"/>
              </a:rPr>
              <a:t>Softley</a:t>
            </a:r>
            <a:endParaRPr lang="en-US" sz="1400" dirty="0" smtClean="0">
              <a:latin typeface="OCR A Std" pitchFamily="49" charset="0"/>
            </a:endParaRPr>
          </a:p>
          <a:p>
            <a:r>
              <a:rPr lang="en-US" sz="1400" dirty="0" smtClean="0">
                <a:latin typeface="OCR A Std" pitchFamily="49" charset="0"/>
              </a:rPr>
              <a:t> </a:t>
            </a:r>
            <a:endParaRPr lang="en-US" sz="1400" dirty="0">
              <a:latin typeface="OCR A Std" pitchFamily="49" charset="0"/>
            </a:endParaRPr>
          </a:p>
          <a:p>
            <a:r>
              <a:rPr lang="en-US" sz="1400" b="1" dirty="0">
                <a:latin typeface="OCR A Std" pitchFamily="49" charset="0"/>
              </a:rPr>
              <a:t>Writer: </a:t>
            </a:r>
            <a:r>
              <a:rPr lang="en-US" sz="1400" dirty="0">
                <a:latin typeface="OCR A Std" pitchFamily="49" charset="0"/>
              </a:rPr>
              <a:t>Rafael </a:t>
            </a:r>
            <a:r>
              <a:rPr lang="en-US" sz="1400" dirty="0" err="1">
                <a:latin typeface="OCR A Std" pitchFamily="49" charset="0"/>
              </a:rPr>
              <a:t>Moreu</a:t>
            </a:r>
            <a:r>
              <a:rPr lang="en-US" sz="1400" dirty="0">
                <a:latin typeface="OCR A Std" pitchFamily="49" charset="0"/>
              </a:rPr>
              <a:t> </a:t>
            </a:r>
          </a:p>
          <a:p>
            <a:endParaRPr lang="en-US" sz="1400" b="1" dirty="0" smtClean="0">
              <a:latin typeface="OCR A Std" pitchFamily="49" charset="0"/>
            </a:endParaRPr>
          </a:p>
          <a:p>
            <a:r>
              <a:rPr lang="en-US" sz="1400" b="1" dirty="0" smtClean="0">
                <a:latin typeface="OCR A Std" pitchFamily="49" charset="0"/>
              </a:rPr>
              <a:t>Stars</a:t>
            </a:r>
            <a:r>
              <a:rPr lang="en-US" sz="1400" b="1" dirty="0">
                <a:latin typeface="OCR A Std" pitchFamily="49" charset="0"/>
              </a:rPr>
              <a:t>: </a:t>
            </a:r>
            <a:r>
              <a:rPr lang="en-US" sz="1400" dirty="0">
                <a:latin typeface="OCR A Std" pitchFamily="49" charset="0"/>
              </a:rPr>
              <a:t>Jonny Lee Miller, Angelina Jolie and Jesse Bradford </a:t>
            </a:r>
          </a:p>
          <a:p>
            <a:endParaRPr lang="en-US" sz="1400" dirty="0">
              <a:latin typeface="OCR A Std" pitchFamily="49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P101971693_template">
  <a:themeElements>
    <a:clrScheme name="orang &amp; yellow">
      <a:dk1>
        <a:sysClr val="windowText" lastClr="000000"/>
      </a:dk1>
      <a:lt1>
        <a:srgbClr val="000000"/>
      </a:lt1>
      <a:dk2>
        <a:srgbClr val="1F497D"/>
      </a:dk2>
      <a:lt2>
        <a:srgbClr val="FF8021"/>
      </a:lt2>
      <a:accent1>
        <a:srgbClr val="DFB358"/>
      </a:accent1>
      <a:accent2>
        <a:srgbClr val="CF7C24"/>
      </a:accent2>
      <a:accent3>
        <a:srgbClr val="000000"/>
      </a:accent3>
      <a:accent4>
        <a:srgbClr val="8064A2"/>
      </a:accent4>
      <a:accent5>
        <a:srgbClr val="4BACC6"/>
      </a:accent5>
      <a:accent6>
        <a:srgbClr val="F79646"/>
      </a:accent6>
      <a:hlink>
        <a:srgbClr val="FEAF26"/>
      </a:hlink>
      <a:folHlink>
        <a:srgbClr val="59595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8EE3489D-61F8-475A-80E8-46583BA5903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TP101971693_template</Template>
  <TotalTime>17</TotalTime>
  <Words>135</Words>
  <Application>Microsoft Office PowerPoint</Application>
  <PresentationFormat>On-screen Show (4:3)</PresentationFormat>
  <Paragraphs>47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TP101971693_template</vt:lpstr>
      <vt:lpstr>Group H</vt:lpstr>
      <vt:lpstr>Assignment</vt:lpstr>
      <vt:lpstr>Disclosure</vt:lpstr>
      <vt:lpstr>NCIS Naval Criminal Investigative Service</vt:lpstr>
      <vt:lpstr>Connections</vt:lpstr>
      <vt:lpstr>Connections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Group H</dc:title>
  <dc:creator>tlogan</dc:creator>
  <cp:lastModifiedBy>tlogan</cp:lastModifiedBy>
  <cp:revision>2</cp:revision>
  <dcterms:created xsi:type="dcterms:W3CDTF">2011-07-08T15:53:46Z</dcterms:created>
  <dcterms:modified xsi:type="dcterms:W3CDTF">2011-07-08T16:11:22Z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TC019716949991</vt:lpwstr>
  </property>
</Properties>
</file>